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1"/>
  </p:notesMasterIdLst>
  <p:handoutMasterIdLst>
    <p:handoutMasterId r:id="rId22"/>
  </p:handoutMasterIdLst>
  <p:sldIdLst>
    <p:sldId id="310" r:id="rId5"/>
    <p:sldId id="291" r:id="rId6"/>
    <p:sldId id="356" r:id="rId7"/>
    <p:sldId id="357" r:id="rId8"/>
    <p:sldId id="314" r:id="rId9"/>
    <p:sldId id="336" r:id="rId10"/>
    <p:sldId id="338" r:id="rId11"/>
    <p:sldId id="327" r:id="rId12"/>
    <p:sldId id="333" r:id="rId13"/>
    <p:sldId id="340" r:id="rId14"/>
    <p:sldId id="321" r:id="rId15"/>
    <p:sldId id="322" r:id="rId16"/>
    <p:sldId id="351" r:id="rId17"/>
    <p:sldId id="350" r:id="rId18"/>
    <p:sldId id="352" r:id="rId19"/>
    <p:sldId id="354" r:id="rId20"/>
  </p:sldIdLst>
  <p:sldSz cx="12192000" cy="6858000"/>
  <p:notesSz cx="6858000" cy="9144000"/>
  <p:embeddedFontLst>
    <p:embeddedFont>
      <p:font typeface="Public Sans" pitchFamily="2" charset="0"/>
      <p:regular r:id="rId23"/>
      <p:bold r:id="rId24"/>
      <p:italic r:id="rId25"/>
      <p:boldItalic r:id="rId26"/>
    </p:embeddedFont>
    <p:embeddedFont>
      <p:font typeface="Public Sans Light" pitchFamily="2" charset="0"/>
      <p:regular r:id="rId27"/>
      <p:italic r:id="rId2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925CA5DD-65D3-41C6-9065-5985F33EEC7B}">
          <p14:sldIdLst>
            <p14:sldId id="310"/>
            <p14:sldId id="291"/>
            <p14:sldId id="356"/>
            <p14:sldId id="357"/>
            <p14:sldId id="314"/>
            <p14:sldId id="336"/>
            <p14:sldId id="338"/>
            <p14:sldId id="327"/>
            <p14:sldId id="333"/>
            <p14:sldId id="340"/>
            <p14:sldId id="321"/>
            <p14:sldId id="322"/>
            <p14:sldId id="351"/>
            <p14:sldId id="350"/>
            <p14:sldId id="352"/>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8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29/08/2023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29/08/2023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GB"/>
              <a:t>Click icon to add table</a:t>
            </a:r>
            <a:endParaRPr lang="en-AU"/>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GB"/>
              <a:t>Click icon to add table</a:t>
            </a:r>
            <a:endParaRPr lang="en-AU"/>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GB"/>
              <a:t>Click icon to add table</a:t>
            </a:r>
            <a:endParaRPr lang="en-AU"/>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GB"/>
              <a:t>Click icon to add table</a:t>
            </a: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GB"/>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GB"/>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sz="half" idx="1"/>
          </p:nvPr>
        </p:nvSpPr>
        <p:spPr>
          <a:xfrm>
            <a:off x="360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GB"/>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GB"/>
              <a:t>Click to edit Master text styles</a:t>
            </a:r>
          </a:p>
          <a:p>
            <a:pPr lvl="1"/>
            <a:r>
              <a:rPr lang="en-GB"/>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GB"/>
              <a:t>Click icon to add picture</a:t>
            </a:r>
            <a:endParaRPr lang="en-AU"/>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GB"/>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GB"/>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GB"/>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GB"/>
              <a:t>Click icon to add picture</a:t>
            </a:r>
            <a:endParaRPr lang="en-AU"/>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GB"/>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GB"/>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419941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704" r:id="rId7"/>
    <p:sldLayoutId id="2147483671" r:id="rId8"/>
    <p:sldLayoutId id="2147483706" r:id="rId9"/>
    <p:sldLayoutId id="2147483673" r:id="rId10"/>
    <p:sldLayoutId id="2147483700" r:id="rId11"/>
    <p:sldLayoutId id="2147483674" r:id="rId12"/>
    <p:sldLayoutId id="2147483701" r:id="rId13"/>
    <p:sldLayoutId id="2147483707" r:id="rId14"/>
    <p:sldLayoutId id="2147483708" r:id="rId15"/>
    <p:sldLayoutId id="2147483675" r:id="rId16"/>
    <p:sldLayoutId id="2147483676" r:id="rId17"/>
    <p:sldLayoutId id="2147483662" r:id="rId18"/>
    <p:sldLayoutId id="2147483690" r:id="rId19"/>
    <p:sldLayoutId id="2147483672" r:id="rId20"/>
    <p:sldLayoutId id="2147483691" r:id="rId21"/>
    <p:sldLayoutId id="2147483677" r:id="rId22"/>
    <p:sldLayoutId id="2147483692" r:id="rId23"/>
    <p:sldLayoutId id="2147483678" r:id="rId24"/>
    <p:sldLayoutId id="2147483698" r:id="rId25"/>
    <p:sldLayoutId id="2147483699" r:id="rId26"/>
    <p:sldLayoutId id="2147483689" r:id="rId27"/>
    <p:sldLayoutId id="2147483664" r:id="rId28"/>
    <p:sldLayoutId id="2147483693" r:id="rId29"/>
    <p:sldLayoutId id="2147483684" r:id="rId30"/>
    <p:sldLayoutId id="2147483694" r:id="rId31"/>
    <p:sldLayoutId id="2147483679" r:id="rId32"/>
    <p:sldLayoutId id="2147483695" r:id="rId33"/>
    <p:sldLayoutId id="2147483687" r:id="rId34"/>
    <p:sldLayoutId id="2147483696" r:id="rId35"/>
    <p:sldLayoutId id="2147483680" r:id="rId36"/>
    <p:sldLayoutId id="2147483681" r:id="rId37"/>
    <p:sldLayoutId id="2147483682" r:id="rId38"/>
    <p:sldLayoutId id="2147483697" r:id="rId39"/>
    <p:sldLayoutId id="2147483685" r:id="rId40"/>
    <p:sldLayoutId id="2147483686" r:id="rId41"/>
    <p:sldLayoutId id="2147483665" r:id="rId42"/>
    <p:sldLayoutId id="2147483666" r:id="rId43"/>
    <p:sldLayoutId id="2147483667" r:id="rId4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esafety.gov.au/about-us/counselling-support-services" TargetMode="Externa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safety.gov.au/key-issues/how-to/balancing-time-online" TargetMode="External"/><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hyperlink" Target="https://www.esafety.gov.au/key-issues/how-to/balancing-time-online" TargetMode="External"/><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esafety.gov.au/key-issues/how-to/balancing-time-online" TargetMode="Externa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nsw.gov.au/content/dam/main-education/about-us/educational-data/cese/2018-impact-of-mobile-digital-devices-in-schools.pdf" TargetMode="External"/><Relationship Id="rId2" Type="http://schemas.openxmlformats.org/officeDocument/2006/relationships/image" Target="../media/image15.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2.xml"/><Relationship Id="rId1" Type="http://schemas.openxmlformats.org/officeDocument/2006/relationships/video" Target="https://www.youtube.com/embed/qQwaORAS8r4?feature=oembed" TargetMode="External"/><Relationship Id="rId4" Type="http://schemas.openxmlformats.org/officeDocument/2006/relationships/hyperlink" Target="https://www.abc.net.au/btn/high/phone-ban-in-high-schools/10194351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795E-EA06-03A8-E49E-0A89287DCF26}"/>
              </a:ext>
            </a:extLst>
          </p:cNvPr>
          <p:cNvSpPr>
            <a:spLocks noGrp="1"/>
          </p:cNvSpPr>
          <p:nvPr>
            <p:ph type="ctrTitle"/>
          </p:nvPr>
        </p:nvSpPr>
        <p:spPr/>
        <p:txBody>
          <a:bodyPr/>
          <a:lstStyle/>
          <a:p>
            <a:r>
              <a:rPr lang="en-AU"/>
              <a:t>Student Mobile Phone </a:t>
            </a:r>
            <a:br>
              <a:rPr lang="en-AU"/>
            </a:br>
            <a:r>
              <a:rPr lang="en-AU"/>
              <a:t>Management </a:t>
            </a:r>
            <a:endParaRPr lang="en-US"/>
          </a:p>
        </p:txBody>
      </p:sp>
      <p:sp>
        <p:nvSpPr>
          <p:cNvPr id="3" name="Text Placeholder 2">
            <a:extLst>
              <a:ext uri="{FF2B5EF4-FFF2-40B4-BE49-F238E27FC236}">
                <a16:creationId xmlns:a16="http://schemas.microsoft.com/office/drawing/2014/main" id="{61F2436C-6625-F0EC-DC2C-529A307B261B}"/>
              </a:ext>
            </a:extLst>
          </p:cNvPr>
          <p:cNvSpPr>
            <a:spLocks noGrp="1"/>
          </p:cNvSpPr>
          <p:nvPr>
            <p:ph type="body" sz="quarter" idx="10"/>
          </p:nvPr>
        </p:nvSpPr>
        <p:spPr/>
        <p:txBody>
          <a:bodyPr vert="horz" lIns="0" tIns="0" rIns="0" bIns="0" rtlCol="0" anchor="t">
            <a:noAutofit/>
          </a:bodyPr>
          <a:lstStyle/>
          <a:p>
            <a:r>
              <a:rPr lang="en-AU" b="1" dirty="0"/>
              <a:t>Student</a:t>
            </a:r>
            <a:r>
              <a:rPr lang="en-AU" dirty="0"/>
              <a:t> Presentation</a:t>
            </a:r>
          </a:p>
        </p:txBody>
      </p:sp>
      <p:sp>
        <p:nvSpPr>
          <p:cNvPr id="6" name="Text Placeholder 5">
            <a:extLst>
              <a:ext uri="{FF2B5EF4-FFF2-40B4-BE49-F238E27FC236}">
                <a16:creationId xmlns:a16="http://schemas.microsoft.com/office/drawing/2014/main" id="{082E125F-6275-C1F7-F4C2-EB2D7176BE17}"/>
              </a:ext>
            </a:extLst>
          </p:cNvPr>
          <p:cNvSpPr>
            <a:spLocks noGrp="1"/>
          </p:cNvSpPr>
          <p:nvPr>
            <p:ph type="body" sz="quarter" idx="12"/>
          </p:nvPr>
        </p:nvSpPr>
        <p:spPr>
          <a:xfrm>
            <a:off x="9209314" y="2381658"/>
            <a:ext cx="2700000" cy="287999"/>
          </a:xfrm>
        </p:spPr>
        <p:txBody>
          <a:bodyPr/>
          <a:lstStyle/>
          <a:p>
            <a:r>
              <a:rPr lang="en-AU" dirty="0"/>
              <a:t>August 2023</a:t>
            </a:r>
          </a:p>
        </p:txBody>
      </p:sp>
      <p:sp>
        <p:nvSpPr>
          <p:cNvPr id="7" name="Footer Placeholder 6">
            <a:extLst>
              <a:ext uri="{FF2B5EF4-FFF2-40B4-BE49-F238E27FC236}">
                <a16:creationId xmlns:a16="http://schemas.microsoft.com/office/drawing/2014/main" id="{8DEDE98B-58D7-16F9-2989-7210DC2A7D5B}"/>
              </a:ext>
            </a:extLst>
          </p:cNvPr>
          <p:cNvSpPr>
            <a:spLocks noGrp="1"/>
          </p:cNvSpPr>
          <p:nvPr>
            <p:ph type="ftr" sz="quarter" idx="3"/>
          </p:nvPr>
        </p:nvSpPr>
        <p:spPr/>
        <p:txBody>
          <a:bodyPr/>
          <a:lstStyle/>
          <a:p>
            <a:r>
              <a:rPr lang="en-US" dirty="0"/>
              <a:t>NSW Department of Education</a:t>
            </a:r>
            <a:endParaRPr lang="en-AU" dirty="0"/>
          </a:p>
        </p:txBody>
      </p:sp>
      <p:pic>
        <p:nvPicPr>
          <p:cNvPr id="10" name="Picture Placeholder 9" descr="A group of people sitting at a table looking at a screen&#10;&#10;Description automatically generated with medium confidence">
            <a:extLst>
              <a:ext uri="{FF2B5EF4-FFF2-40B4-BE49-F238E27FC236}">
                <a16:creationId xmlns:a16="http://schemas.microsoft.com/office/drawing/2014/main" id="{B6EF1485-D41E-3EC6-5CB6-D15A277E5AE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4">
            <a:extLst>
              <a:ext uri="{FF2B5EF4-FFF2-40B4-BE49-F238E27FC236}">
                <a16:creationId xmlns:a16="http://schemas.microsoft.com/office/drawing/2014/main" id="{179C7FB4-AE90-9085-A827-D185E2A54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607" y="192"/>
            <a:ext cx="1592392" cy="5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59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48831-15FB-4070-B2C4-DAFE7D9BBB32}"/>
              </a:ext>
            </a:extLst>
          </p:cNvPr>
          <p:cNvSpPr>
            <a:spLocks noGrp="1"/>
          </p:cNvSpPr>
          <p:nvPr>
            <p:ph type="sldNum" sz="quarter" idx="16"/>
          </p:nvPr>
        </p:nvSpPr>
        <p:spPr/>
        <p:txBody>
          <a:bodyPr/>
          <a:lstStyle/>
          <a:p>
            <a:fld id="{10A01DC5-1685-4615-8240-15192985C6A2}" type="slidenum">
              <a:rPr lang="en-AU" smtClean="0"/>
              <a:pPr/>
              <a:t>10</a:t>
            </a:fld>
            <a:endParaRPr lang="en-AU"/>
          </a:p>
        </p:txBody>
      </p:sp>
      <p:sp>
        <p:nvSpPr>
          <p:cNvPr id="3" name="TextBox 2">
            <a:extLst>
              <a:ext uri="{FF2B5EF4-FFF2-40B4-BE49-F238E27FC236}">
                <a16:creationId xmlns:a16="http://schemas.microsoft.com/office/drawing/2014/main" id="{5573DBA7-B4E5-9AA2-3D88-7D5C879E0C33}"/>
              </a:ext>
            </a:extLst>
          </p:cNvPr>
          <p:cNvSpPr txBox="1"/>
          <p:nvPr/>
        </p:nvSpPr>
        <p:spPr>
          <a:xfrm>
            <a:off x="74141" y="1902941"/>
            <a:ext cx="0" cy="0"/>
          </a:xfrm>
          <a:prstGeom prst="rect">
            <a:avLst/>
          </a:prstGeom>
          <a:noFill/>
        </p:spPr>
        <p:txBody>
          <a:bodyPr wrap="none" lIns="0" tIns="0" rIns="0" bIns="0" rtlCol="0">
            <a:noAutofit/>
          </a:bodyPr>
          <a:lstStyle/>
          <a:p>
            <a:pPr algn="l"/>
            <a:endParaRPr lang="en-US" sz="1800"/>
          </a:p>
        </p:txBody>
      </p:sp>
      <p:sp>
        <p:nvSpPr>
          <p:cNvPr id="2" name="Rounded Rectangular Callout 1">
            <a:extLst>
              <a:ext uri="{FF2B5EF4-FFF2-40B4-BE49-F238E27FC236}">
                <a16:creationId xmlns:a16="http://schemas.microsoft.com/office/drawing/2014/main" id="{4AC97404-AB79-6FF5-5C09-1ED9BD3A03B7}"/>
              </a:ext>
            </a:extLst>
          </p:cNvPr>
          <p:cNvSpPr/>
          <p:nvPr/>
        </p:nvSpPr>
        <p:spPr>
          <a:xfrm>
            <a:off x="1465104" y="822803"/>
            <a:ext cx="3550830" cy="2606197"/>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 if I am finding the change challenging?</a:t>
            </a:r>
            <a:endParaRPr lang="en-US">
              <a:solidFill>
                <a:schemeClr val="bg1"/>
              </a:solidFill>
            </a:endParaRPr>
          </a:p>
        </p:txBody>
      </p:sp>
      <p:sp>
        <p:nvSpPr>
          <p:cNvPr id="5" name="Rounded Rectangular Callout 4">
            <a:extLst>
              <a:ext uri="{FF2B5EF4-FFF2-40B4-BE49-F238E27FC236}">
                <a16:creationId xmlns:a16="http://schemas.microsoft.com/office/drawing/2014/main" id="{F3E43656-47B8-1329-1EE6-A2F601DF83D6}"/>
              </a:ext>
            </a:extLst>
          </p:cNvPr>
          <p:cNvSpPr/>
          <p:nvPr/>
        </p:nvSpPr>
        <p:spPr>
          <a:xfrm flipH="1">
            <a:off x="4825434" y="1796207"/>
            <a:ext cx="4318565" cy="3265586"/>
          </a:xfrm>
          <a:prstGeom prst="wedgeRoundRectCallout">
            <a:avLst/>
          </a:prstGeom>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marL="0" lvl="0" indent="0" algn="ctr">
              <a:lnSpc>
                <a:spcPts val="2600"/>
              </a:lnSpc>
              <a:spcBef>
                <a:spcPct val="0"/>
              </a:spcBef>
            </a:pPr>
            <a:r>
              <a:rPr lang="en-US" sz="2400">
                <a:solidFill>
                  <a:srgbClr val="FFFFFF"/>
                </a:solidFill>
              </a:rPr>
              <a:t>Make some time to talk to the counsellor or your year advisor</a:t>
            </a:r>
            <a:r>
              <a:rPr lang="en-US">
                <a:solidFill>
                  <a:srgbClr val="FFFFFF"/>
                </a:solidFill>
              </a:rPr>
              <a:t>,</a:t>
            </a:r>
            <a:r>
              <a:rPr lang="en-US" sz="2400">
                <a:solidFill>
                  <a:srgbClr val="FFFFFF"/>
                </a:solidFill>
              </a:rPr>
              <a:t> who can provide you with some strategies to assist and</a:t>
            </a:r>
            <a:r>
              <a:rPr lang="en-US">
                <a:solidFill>
                  <a:srgbClr val="FFFFFF"/>
                </a:solidFill>
              </a:rPr>
              <a:t>/or</a:t>
            </a:r>
            <a:r>
              <a:rPr lang="en-US" sz="2400">
                <a:solidFill>
                  <a:srgbClr val="FFFFFF"/>
                </a:solidFill>
              </a:rPr>
              <a:t> connect you with </a:t>
            </a:r>
            <a:r>
              <a:rPr lang="en-US" sz="2400">
                <a:solidFill>
                  <a:srgbClr val="F6ACB6"/>
                </a:solidFill>
                <a:hlinkClick r:id="rId2">
                  <a:extLst>
                    <a:ext uri="{A12FA001-AC4F-418D-AE19-62706E023703}">
                      <ahyp:hlinkClr xmlns:ahyp="http://schemas.microsoft.com/office/drawing/2018/hyperlinkcolor" val="tx"/>
                    </a:ext>
                  </a:extLst>
                </a:hlinkClick>
              </a:rPr>
              <a:t>external services</a:t>
            </a:r>
            <a:r>
              <a:rPr lang="en-US">
                <a:solidFill>
                  <a:srgbClr val="F6ACB6"/>
                </a:solidFill>
                <a:hlinkClick r:id="rId2">
                  <a:extLst>
                    <a:ext uri="{A12FA001-AC4F-418D-AE19-62706E023703}">
                      <ahyp:hlinkClr xmlns:ahyp="http://schemas.microsoft.com/office/drawing/2018/hyperlinkcolor" val="tx"/>
                    </a:ext>
                  </a:extLst>
                </a:hlinkClick>
              </a:rPr>
              <a:t>.</a:t>
            </a:r>
            <a:endParaRPr lang="en-US" sz="2400">
              <a:solidFill>
                <a:srgbClr val="F6ACB6"/>
              </a:solidFill>
            </a:endParaRPr>
          </a:p>
        </p:txBody>
      </p:sp>
    </p:spTree>
    <p:extLst>
      <p:ext uri="{BB962C8B-B14F-4D97-AF65-F5344CB8AC3E}">
        <p14:creationId xmlns:p14="http://schemas.microsoft.com/office/powerpoint/2010/main" val="338176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How can you help?</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000" y="1778000"/>
            <a:ext cx="4579938" cy="3898557"/>
          </a:xfrm>
        </p:spPr>
        <p:txBody>
          <a:bodyPr vert="horz" lIns="0" tIns="0" rIns="0" bIns="0" numCol="1" spcCol="180000" rtlCol="0" anchor="t">
            <a:noAutofit/>
          </a:bodyPr>
          <a:lstStyle/>
          <a:p>
            <a:pPr marL="285750" indent="-285750">
              <a:lnSpc>
                <a:spcPts val="2600"/>
              </a:lnSpc>
              <a:buFont typeface="Arial" panose="020B0604020202020204" pitchFamily="34" charset="0"/>
              <a:buChar char="•"/>
            </a:pPr>
            <a:r>
              <a:rPr lang="en-US" sz="1800"/>
              <a:t>Discuss the mobile phone management strategy in roll call or with your year advisor.</a:t>
            </a:r>
          </a:p>
          <a:p>
            <a:pPr marL="285750" indent="-285750">
              <a:lnSpc>
                <a:spcPts val="2600"/>
              </a:lnSpc>
              <a:buFont typeface="Arial" panose="020B0604020202020204" pitchFamily="34" charset="0"/>
              <a:buChar char="•"/>
            </a:pPr>
            <a:r>
              <a:rPr lang="en-US" sz="1800"/>
              <a:t>Remind your peers of their role in the process.</a:t>
            </a:r>
          </a:p>
          <a:p>
            <a:pPr marL="285750" indent="-285750">
              <a:lnSpc>
                <a:spcPts val="2600"/>
              </a:lnSpc>
              <a:buFont typeface="Arial" panose="020B0604020202020204" pitchFamily="34" charset="0"/>
              <a:buChar char="•"/>
            </a:pPr>
            <a:r>
              <a:rPr lang="en-US" sz="1800"/>
              <a:t>Raise any questions or concerns in this session, or later on with your year advisor.</a:t>
            </a:r>
          </a:p>
          <a:p>
            <a:pPr marL="285750" indent="-285750">
              <a:lnSpc>
                <a:spcPts val="2600"/>
              </a:lnSpc>
              <a:buFont typeface="Arial" panose="020B0604020202020204" pitchFamily="34" charset="0"/>
              <a:buChar char="•"/>
            </a:pPr>
            <a:r>
              <a:rPr lang="en-US" sz="1800"/>
              <a:t>Access any support you need from your year advisor or counsellor.</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11</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6" name="Picture 5" descr="A group of people walking outside&#10;&#10;Description automatically generated with low confidence">
            <a:extLst>
              <a:ext uri="{FF2B5EF4-FFF2-40B4-BE49-F238E27FC236}">
                <a16:creationId xmlns:a16="http://schemas.microsoft.com/office/drawing/2014/main" id="{694FA7F0-D7B9-19C5-61A4-1E87731A4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598" y="1778000"/>
            <a:ext cx="6281401" cy="4186005"/>
          </a:xfrm>
          <a:prstGeom prst="rect">
            <a:avLst/>
          </a:prstGeom>
        </p:spPr>
      </p:pic>
    </p:spTree>
    <p:extLst>
      <p:ext uri="{BB962C8B-B14F-4D97-AF65-F5344CB8AC3E}">
        <p14:creationId xmlns:p14="http://schemas.microsoft.com/office/powerpoint/2010/main" val="86626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Next steps</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363" y="1846422"/>
            <a:ext cx="4872944" cy="4273576"/>
          </a:xfrm>
        </p:spPr>
        <p:txBody>
          <a:bodyPr vert="horz" lIns="0" tIns="0" rIns="0" bIns="0" numCol="1" spcCol="180000" rtlCol="0" anchor="t">
            <a:noAutofit/>
          </a:bodyPr>
          <a:lstStyle/>
          <a:p>
            <a:pPr marL="285750" indent="-285750">
              <a:lnSpc>
                <a:spcPts val="2600"/>
              </a:lnSpc>
              <a:buFont typeface="Arial" panose="020B0604020202020204" pitchFamily="34" charset="0"/>
              <a:buChar char="•"/>
            </a:pPr>
            <a:r>
              <a:rPr lang="en-US" sz="1800" dirty="0"/>
              <a:t>We will be sending a letter home to your parents detailing the policy.</a:t>
            </a:r>
          </a:p>
          <a:p>
            <a:pPr marL="285750" indent="-285750">
              <a:lnSpc>
                <a:spcPts val="2600"/>
              </a:lnSpc>
              <a:buFont typeface="Arial" panose="020B0604020202020204" pitchFamily="34" charset="0"/>
              <a:buChar char="•"/>
            </a:pPr>
            <a:r>
              <a:rPr lang="en-US" sz="1800" dirty="0"/>
              <a:t>You will see signs around the school.</a:t>
            </a:r>
          </a:p>
          <a:p>
            <a:pPr marL="285750" indent="-285750">
              <a:lnSpc>
                <a:spcPts val="2600"/>
              </a:lnSpc>
              <a:buFont typeface="Arial" panose="020B0604020202020204" pitchFamily="34" charset="0"/>
              <a:buChar char="•"/>
            </a:pPr>
            <a:r>
              <a:rPr lang="en-US" sz="1800" dirty="0"/>
              <a:t>This strategy will be implemented at the beginning of Term 4.</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12</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6" name="Content Placeholder 5" descr="A child sitting at a table&#10;&#10;Description automatically generated with low confidence">
            <a:extLst>
              <a:ext uri="{FF2B5EF4-FFF2-40B4-BE49-F238E27FC236}">
                <a16:creationId xmlns:a16="http://schemas.microsoft.com/office/drawing/2014/main" id="{19B201BA-0745-C34D-4F91-9DB55548932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2900" y="1790389"/>
            <a:ext cx="6408737" cy="4273576"/>
          </a:xfrm>
        </p:spPr>
      </p:pic>
    </p:spTree>
    <p:extLst>
      <p:ext uri="{BB962C8B-B14F-4D97-AF65-F5344CB8AC3E}">
        <p14:creationId xmlns:p14="http://schemas.microsoft.com/office/powerpoint/2010/main" val="191227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Digital vs IRL (In Real Life)</a:t>
            </a:r>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6216002" y="1804086"/>
            <a:ext cx="5663998" cy="4207913"/>
          </a:xfrm>
        </p:spPr>
        <p:txBody>
          <a:bodyPr vert="horz" lIns="0" tIns="0" rIns="0" bIns="0" numCol="1" spcCol="180000" rtlCol="0" anchor="t">
            <a:normAutofit/>
          </a:bodyPr>
          <a:lstStyle/>
          <a:p>
            <a:pPr marL="285750" indent="-285750">
              <a:lnSpc>
                <a:spcPts val="2600"/>
              </a:lnSpc>
              <a:buChar char="•"/>
            </a:pPr>
            <a:r>
              <a:rPr lang="en-AU" sz="1800"/>
              <a:t>Are you more present in your digital life or your real life?</a:t>
            </a:r>
            <a:endParaRPr lang="en-US"/>
          </a:p>
          <a:p>
            <a:pPr marL="285750" indent="-285750">
              <a:lnSpc>
                <a:spcPts val="2600"/>
              </a:lnSpc>
              <a:buChar char="•"/>
            </a:pPr>
            <a:r>
              <a:rPr lang="en-AU" sz="1800"/>
              <a:t>Have you missed special moments, lost the thread of a conversation or missed the punchline of a joke?</a:t>
            </a:r>
          </a:p>
          <a:p>
            <a:pPr marL="285750" indent="-285750">
              <a:lnSpc>
                <a:spcPts val="2600"/>
              </a:lnSpc>
              <a:buChar char="•"/>
            </a:pPr>
            <a:r>
              <a:rPr lang="en-AU" sz="1800"/>
              <a:t>Do you really feel connected IRL?  </a:t>
            </a:r>
          </a:p>
          <a:p>
            <a:pPr marL="285750" indent="-285750">
              <a:lnSpc>
                <a:spcPts val="2600"/>
              </a:lnSpc>
              <a:buChar char="•"/>
            </a:pPr>
            <a:r>
              <a:rPr lang="en-AU" sz="1800"/>
              <a:t>Would you like to feel more connected IRL?</a:t>
            </a:r>
          </a:p>
          <a:p>
            <a:pPr marL="285750" indent="-285750">
              <a:lnSpc>
                <a:spcPts val="2600"/>
              </a:lnSpc>
              <a:buChar char="•"/>
            </a:pPr>
            <a:r>
              <a:rPr lang="en-AU" sz="1800"/>
              <a:t>What could you do today?</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6"/>
          </p:nvPr>
        </p:nvSpPr>
        <p:spPr/>
        <p:txBody>
          <a:bodyPr/>
          <a:lstStyle/>
          <a:p>
            <a:fld id="{10A01DC5-1685-4615-8240-15192985C6A2}" type="slidenum">
              <a:rPr lang="en-AU" smtClean="0"/>
              <a:pPr/>
              <a:t>13</a:t>
            </a:fld>
            <a:endParaRPr lang="en-AU"/>
          </a:p>
        </p:txBody>
      </p:sp>
      <p:pic>
        <p:nvPicPr>
          <p:cNvPr id="8" name="Picture Placeholder 7" descr="A group of people sitting at a picnic table&#10;&#10;Description automatically generated">
            <a:extLst>
              <a:ext uri="{FF2B5EF4-FFF2-40B4-BE49-F238E27FC236}">
                <a16:creationId xmlns:a16="http://schemas.microsoft.com/office/drawing/2014/main" id="{25F9EF8B-1699-CB45-CDAF-3F5DB79D391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440" r="7440"/>
          <a:stretch>
            <a:fillRect/>
          </a:stretch>
        </p:blipFill>
        <p:spPr/>
      </p:pic>
      <p:sp>
        <p:nvSpPr>
          <p:cNvPr id="4" name="TextBox 3">
            <a:extLst>
              <a:ext uri="{FF2B5EF4-FFF2-40B4-BE49-F238E27FC236}">
                <a16:creationId xmlns:a16="http://schemas.microsoft.com/office/drawing/2014/main" id="{AE3557C7-5E9E-6B24-5FE5-C76961295BFD}"/>
              </a:ext>
            </a:extLst>
          </p:cNvPr>
          <p:cNvSpPr txBox="1"/>
          <p:nvPr/>
        </p:nvSpPr>
        <p:spPr>
          <a:xfrm>
            <a:off x="5177971" y="6357257"/>
            <a:ext cx="6383866"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100">
                <a:ea typeface="+mn-lt"/>
                <a:cs typeface="+mn-lt"/>
              </a:rPr>
              <a:t>Source: information for this prompt comes from the </a:t>
            </a:r>
            <a:r>
              <a:rPr lang="en-AU" sz="1100">
                <a:ea typeface="+mn-lt"/>
                <a:cs typeface="+mn-lt"/>
                <a:hlinkClick r:id="rId3"/>
              </a:rPr>
              <a:t>eSafety Commissioner's resource 'Balance your time online'</a:t>
            </a:r>
            <a:endParaRPr lang="en-AU" sz="1100"/>
          </a:p>
        </p:txBody>
      </p:sp>
    </p:spTree>
    <p:extLst>
      <p:ext uri="{BB962C8B-B14F-4D97-AF65-F5344CB8AC3E}">
        <p14:creationId xmlns:p14="http://schemas.microsoft.com/office/powerpoint/2010/main" val="2230007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What's </a:t>
            </a:r>
            <a:r>
              <a:rPr lang="en-US" i="1"/>
              <a:t>digital dopamine</a:t>
            </a:r>
            <a:r>
              <a:rPr lang="en-US"/>
              <a:t>?</a:t>
            </a:r>
            <a:endParaRPr lang="en-AU"/>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6"/>
          </p:nvPr>
        </p:nvSpPr>
        <p:spPr/>
        <p:txBody>
          <a:bodyPr/>
          <a:lstStyle/>
          <a:p>
            <a:fld id="{10A01DC5-1685-4615-8240-15192985C6A2}" type="slidenum">
              <a:rPr lang="en-AU" smtClean="0"/>
              <a:pPr/>
              <a:t>14</a:t>
            </a:fld>
            <a:endParaRPr lang="en-AU"/>
          </a:p>
        </p:txBody>
      </p:sp>
      <p:sp>
        <p:nvSpPr>
          <p:cNvPr id="4" name="Text Placeholder 3">
            <a:extLst>
              <a:ext uri="{FF2B5EF4-FFF2-40B4-BE49-F238E27FC236}">
                <a16:creationId xmlns:a16="http://schemas.microsoft.com/office/drawing/2014/main" id="{DE8DD71B-E120-6428-B56F-8863704DE0C8}"/>
              </a:ext>
            </a:extLst>
          </p:cNvPr>
          <p:cNvSpPr>
            <a:spLocks noGrp="1"/>
          </p:cNvSpPr>
          <p:nvPr>
            <p:ph type="body" sz="quarter" idx="13"/>
          </p:nvPr>
        </p:nvSpPr>
        <p:spPr>
          <a:xfrm>
            <a:off x="6216002" y="1666688"/>
            <a:ext cx="5688000" cy="3240000"/>
          </a:xfrm>
        </p:spPr>
        <p:txBody>
          <a:bodyPr vert="horz" lIns="0" tIns="0" rIns="0" bIns="0" numCol="1" spcCol="180000" rtlCol="0" anchor="t">
            <a:noAutofit/>
          </a:bodyPr>
          <a:lstStyle/>
          <a:p>
            <a:pPr marL="285750" indent="-285750">
              <a:buChar char="•"/>
            </a:pPr>
            <a:r>
              <a:rPr lang="en-US" sz="1800" i="1"/>
              <a:t>Digital dopamine </a:t>
            </a:r>
            <a:r>
              <a:rPr lang="en-US" sz="1800"/>
              <a:t>describes the pleasurable feeling you get from someone liking your messages.</a:t>
            </a:r>
          </a:p>
          <a:p>
            <a:pPr marL="285750" indent="-285750">
              <a:buChar char="•"/>
            </a:pPr>
            <a:r>
              <a:rPr lang="en-US" sz="1800"/>
              <a:t>Are you always craving your next digital hit?</a:t>
            </a:r>
            <a:endParaRPr lang="en-US"/>
          </a:p>
          <a:p>
            <a:pPr marL="285750" indent="-285750">
              <a:buFont typeface="Arial" panose="020B0604020202020204" pitchFamily="34" charset="0"/>
              <a:buChar char="•"/>
            </a:pPr>
            <a:r>
              <a:rPr lang="en-US" sz="1800"/>
              <a:t>Are you always looking for likes?</a:t>
            </a:r>
          </a:p>
          <a:p>
            <a:pPr marL="285750" indent="-285750">
              <a:buFont typeface="Arial" panose="020B0604020202020204" pitchFamily="34" charset="0"/>
              <a:buChar char="•"/>
            </a:pPr>
            <a:r>
              <a:rPr lang="en-US" sz="1800"/>
              <a:t>Are you always checking your phone?</a:t>
            </a:r>
          </a:p>
          <a:p>
            <a:pPr marL="285750" indent="-285750">
              <a:buChar char="•"/>
            </a:pPr>
            <a:r>
              <a:rPr lang="en-US" sz="1800"/>
              <a:t>Are you on your phone for longer and longer?</a:t>
            </a:r>
          </a:p>
          <a:p>
            <a:pPr marL="285750" indent="-285750">
              <a:buChar char="•"/>
            </a:pPr>
            <a:r>
              <a:rPr lang="en-US" sz="1800"/>
              <a:t>Would it be nice to need a little less of this digital dopamine? </a:t>
            </a:r>
          </a:p>
          <a:p>
            <a:pPr marL="285750" indent="-285750">
              <a:buChar char="•"/>
            </a:pPr>
            <a:r>
              <a:rPr lang="en-US" sz="1800"/>
              <a:t>What could you do today to change your </a:t>
            </a:r>
            <a:r>
              <a:rPr lang="en-US" sz="1800" err="1"/>
              <a:t>behaviour</a:t>
            </a:r>
            <a:r>
              <a:rPr lang="en-US" sz="1800"/>
              <a:t> towards your phone?</a:t>
            </a:r>
          </a:p>
        </p:txBody>
      </p:sp>
      <p:pic>
        <p:nvPicPr>
          <p:cNvPr id="10" name="Picture Placeholder 9" descr="A group of people in a library&#10;&#10;Description automatically generated with low confidence">
            <a:extLst>
              <a:ext uri="{FF2B5EF4-FFF2-40B4-BE49-F238E27FC236}">
                <a16:creationId xmlns:a16="http://schemas.microsoft.com/office/drawing/2014/main" id="{B54C5686-89E2-6ABA-CC43-E5A3FF7474E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429" r="7429"/>
          <a:stretch>
            <a:fillRect/>
          </a:stretch>
        </p:blipFill>
        <p:spPr/>
      </p:pic>
      <p:sp>
        <p:nvSpPr>
          <p:cNvPr id="6" name="TextBox 5">
            <a:extLst>
              <a:ext uri="{FF2B5EF4-FFF2-40B4-BE49-F238E27FC236}">
                <a16:creationId xmlns:a16="http://schemas.microsoft.com/office/drawing/2014/main" id="{F828CC6A-71EC-FE5F-DC49-821F4FB52434}"/>
              </a:ext>
            </a:extLst>
          </p:cNvPr>
          <p:cNvSpPr txBox="1"/>
          <p:nvPr/>
        </p:nvSpPr>
        <p:spPr>
          <a:xfrm>
            <a:off x="5177971" y="6357257"/>
            <a:ext cx="6383866"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100">
                <a:ea typeface="+mn-lt"/>
                <a:cs typeface="+mn-lt"/>
              </a:rPr>
              <a:t>Source: information for this prompt comes from the </a:t>
            </a:r>
            <a:r>
              <a:rPr lang="en-AU" sz="1100">
                <a:ea typeface="+mn-lt"/>
                <a:cs typeface="+mn-lt"/>
                <a:hlinkClick r:id="rId3"/>
              </a:rPr>
              <a:t>eSafety Commissioner's resource 'Balance your time online'</a:t>
            </a:r>
            <a:endParaRPr lang="en-AU" sz="1100"/>
          </a:p>
        </p:txBody>
      </p:sp>
    </p:spTree>
    <p:extLst>
      <p:ext uri="{BB962C8B-B14F-4D97-AF65-F5344CB8AC3E}">
        <p14:creationId xmlns:p14="http://schemas.microsoft.com/office/powerpoint/2010/main" val="858684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Exploring </a:t>
            </a:r>
            <a:r>
              <a:rPr lang="en-US" i="1"/>
              <a:t>digital doom</a:t>
            </a:r>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6216002" y="1804086"/>
            <a:ext cx="5663998" cy="4207913"/>
          </a:xfrm>
        </p:spPr>
        <p:txBody>
          <a:bodyPr vert="horz" lIns="0" tIns="0" rIns="0" bIns="0" numCol="1" spcCol="180000" rtlCol="0" anchor="t">
            <a:noAutofit/>
          </a:bodyPr>
          <a:lstStyle/>
          <a:p>
            <a:pPr marL="285750" indent="-285750">
              <a:lnSpc>
                <a:spcPts val="2600"/>
              </a:lnSpc>
              <a:buChar char="•"/>
            </a:pPr>
            <a:r>
              <a:rPr lang="en-AU" sz="1400" i="1"/>
              <a:t>Digital doom</a:t>
            </a:r>
            <a:r>
              <a:rPr lang="en-AU" sz="1400"/>
              <a:t> is the feeling of sadness or helplessness when you're overwhelmed by digital messages – often about bad events around the world in the news.</a:t>
            </a:r>
          </a:p>
          <a:p>
            <a:pPr marL="285750" indent="-285750">
              <a:lnSpc>
                <a:spcPts val="2600"/>
              </a:lnSpc>
              <a:buChar char="•"/>
            </a:pPr>
            <a:r>
              <a:rPr lang="en-AU" sz="1400"/>
              <a:t>Are you worried about events that are happening in the world?</a:t>
            </a:r>
            <a:endParaRPr lang="en-US" sz="1400"/>
          </a:p>
          <a:p>
            <a:pPr marL="285750" indent="-285750">
              <a:lnSpc>
                <a:spcPts val="2600"/>
              </a:lnSpc>
              <a:buChar char="•"/>
            </a:pPr>
            <a:r>
              <a:rPr lang="en-AU" sz="1400"/>
              <a:t>Do you find yourself searching to find more information?</a:t>
            </a:r>
          </a:p>
          <a:p>
            <a:pPr marL="285750" indent="-285750">
              <a:lnSpc>
                <a:spcPts val="2600"/>
              </a:lnSpc>
              <a:buChar char="•"/>
            </a:pPr>
            <a:r>
              <a:rPr lang="en-AU" sz="1400"/>
              <a:t>How does it make you feel? </a:t>
            </a:r>
          </a:p>
          <a:p>
            <a:pPr marL="285750" indent="-285750">
              <a:lnSpc>
                <a:spcPts val="2600"/>
              </a:lnSpc>
              <a:buChar char="•"/>
            </a:pPr>
            <a:r>
              <a:rPr lang="en-AU" sz="1400"/>
              <a:t>How do you know if what you see online is real?</a:t>
            </a:r>
          </a:p>
          <a:p>
            <a:pPr marL="285750" indent="-285750">
              <a:lnSpc>
                <a:spcPts val="2600"/>
              </a:lnSpc>
              <a:buChar char="•"/>
            </a:pPr>
            <a:r>
              <a:rPr lang="en-AU" sz="1400"/>
              <a:t>How could the way you consume and talk about events in the world impact your wellbeing?</a:t>
            </a:r>
          </a:p>
          <a:p>
            <a:pPr>
              <a:lnSpc>
                <a:spcPts val="2600"/>
              </a:lnSpc>
            </a:pPr>
            <a:endParaRPr lang="en-AU" sz="1800"/>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6"/>
          </p:nvPr>
        </p:nvSpPr>
        <p:spPr/>
        <p:txBody>
          <a:bodyPr/>
          <a:lstStyle/>
          <a:p>
            <a:fld id="{10A01DC5-1685-4615-8240-15192985C6A2}" type="slidenum">
              <a:rPr lang="en-AU" smtClean="0"/>
              <a:pPr/>
              <a:t>15</a:t>
            </a:fld>
            <a:endParaRPr lang="en-AU"/>
          </a:p>
        </p:txBody>
      </p:sp>
      <p:sp>
        <p:nvSpPr>
          <p:cNvPr id="7" name="TextBox 6">
            <a:extLst>
              <a:ext uri="{FF2B5EF4-FFF2-40B4-BE49-F238E27FC236}">
                <a16:creationId xmlns:a16="http://schemas.microsoft.com/office/drawing/2014/main" id="{6D5371EF-CE64-DFEB-C95A-95BDF798DA9B}"/>
              </a:ext>
            </a:extLst>
          </p:cNvPr>
          <p:cNvSpPr txBox="1"/>
          <p:nvPr/>
        </p:nvSpPr>
        <p:spPr>
          <a:xfrm>
            <a:off x="5177971" y="6357257"/>
            <a:ext cx="6383866"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100">
                <a:ea typeface="+mn-lt"/>
                <a:cs typeface="+mn-lt"/>
              </a:rPr>
              <a:t>Source: information for this prompt comes from the </a:t>
            </a:r>
            <a:r>
              <a:rPr lang="en-AU" sz="1100">
                <a:ea typeface="+mn-lt"/>
                <a:cs typeface="+mn-lt"/>
                <a:hlinkClick r:id="rId2"/>
              </a:rPr>
              <a:t>eSafety Commissioner's resource 'Balance your time online'</a:t>
            </a:r>
            <a:endParaRPr lang="en-AU" sz="1100"/>
          </a:p>
        </p:txBody>
      </p:sp>
      <p:pic>
        <p:nvPicPr>
          <p:cNvPr id="10" name="Picture Placeholder 9" descr="A person using a computer&#10;&#10;Description automatically generated with low confidence">
            <a:extLst>
              <a:ext uri="{FF2B5EF4-FFF2-40B4-BE49-F238E27FC236}">
                <a16:creationId xmlns:a16="http://schemas.microsoft.com/office/drawing/2014/main" id="{1A96AE82-EA3A-37D2-0C8B-EFDE0DE8EB1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7429" r="7429"/>
          <a:stretch>
            <a:fillRect/>
          </a:stretch>
        </p:blipFill>
        <p:spPr/>
      </p:pic>
    </p:spTree>
    <p:extLst>
      <p:ext uri="{BB962C8B-B14F-4D97-AF65-F5344CB8AC3E}">
        <p14:creationId xmlns:p14="http://schemas.microsoft.com/office/powerpoint/2010/main" val="2172430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How's your health?</a:t>
            </a:r>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6216002" y="1804086"/>
            <a:ext cx="5663998" cy="4207913"/>
          </a:xfrm>
        </p:spPr>
        <p:txBody>
          <a:bodyPr vert="horz" lIns="0" tIns="0" rIns="0" bIns="0" numCol="1" spcCol="180000" rtlCol="0" anchor="t">
            <a:normAutofit/>
          </a:bodyPr>
          <a:lstStyle/>
          <a:p>
            <a:pPr marL="285750" indent="-285750">
              <a:lnSpc>
                <a:spcPts val="2600"/>
              </a:lnSpc>
              <a:buChar char="•"/>
            </a:pPr>
            <a:r>
              <a:rPr lang="en-AU" sz="1800"/>
              <a:t>Did you know 'young people who spent more time on new media were more likely to report mental health issues?'</a:t>
            </a:r>
            <a:endParaRPr lang="en-US"/>
          </a:p>
          <a:p>
            <a:pPr marL="285750" indent="-285750">
              <a:lnSpc>
                <a:spcPts val="2600"/>
              </a:lnSpc>
              <a:buChar char="•"/>
            </a:pPr>
            <a:r>
              <a:rPr lang="en-AU" sz="1800"/>
              <a:t>Do you balance your time online with being outside?</a:t>
            </a:r>
          </a:p>
          <a:p>
            <a:pPr marL="285750" indent="-285750">
              <a:lnSpc>
                <a:spcPts val="2600"/>
              </a:lnSpc>
              <a:buChar char="•"/>
            </a:pPr>
            <a:r>
              <a:rPr lang="en-AU" sz="1800"/>
              <a:t>How might disconnecting, help you at school and at home?</a:t>
            </a:r>
          </a:p>
          <a:p>
            <a:pPr marL="285750" indent="-285750">
              <a:lnSpc>
                <a:spcPts val="2600"/>
              </a:lnSpc>
              <a:buChar char="•"/>
            </a:pPr>
            <a:r>
              <a:rPr lang="en-AU" sz="1800"/>
              <a:t>What else could you do instead?</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6"/>
          </p:nvPr>
        </p:nvSpPr>
        <p:spPr/>
        <p:txBody>
          <a:bodyPr/>
          <a:lstStyle/>
          <a:p>
            <a:fld id="{10A01DC5-1685-4615-8240-15192985C6A2}" type="slidenum">
              <a:rPr lang="en-AU" smtClean="0"/>
              <a:pPr/>
              <a:t>16</a:t>
            </a:fld>
            <a:endParaRPr lang="en-AU"/>
          </a:p>
        </p:txBody>
      </p:sp>
      <p:pic>
        <p:nvPicPr>
          <p:cNvPr id="8" name="Picture Placeholder 7" descr="A picture containing clothing, person, indoor, learning&#10;&#10;Description automatically generated">
            <a:extLst>
              <a:ext uri="{FF2B5EF4-FFF2-40B4-BE49-F238E27FC236}">
                <a16:creationId xmlns:a16="http://schemas.microsoft.com/office/drawing/2014/main" id="{785014E9-D01B-ACDD-3686-9EBF239DAD8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456" r="7456"/>
          <a:stretch>
            <a:fillRect/>
          </a:stretch>
        </p:blipFill>
        <p:spPr/>
      </p:pic>
      <p:sp>
        <p:nvSpPr>
          <p:cNvPr id="4" name="TextBox 3">
            <a:extLst>
              <a:ext uri="{FF2B5EF4-FFF2-40B4-BE49-F238E27FC236}">
                <a16:creationId xmlns:a16="http://schemas.microsoft.com/office/drawing/2014/main" id="{4EB7BD69-2E1E-E1A8-D9A9-994A86FD26F1}"/>
              </a:ext>
            </a:extLst>
          </p:cNvPr>
          <p:cNvSpPr txBox="1"/>
          <p:nvPr/>
        </p:nvSpPr>
        <p:spPr>
          <a:xfrm>
            <a:off x="5177971" y="6357257"/>
            <a:ext cx="6383866"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100">
                <a:ea typeface="+mn-lt"/>
                <a:cs typeface="+mn-lt"/>
              </a:rPr>
              <a:t>Source: these questions use </a:t>
            </a:r>
            <a:r>
              <a:rPr lang="en-AU" sz="1100" i="1">
                <a:ea typeface="+mn-lt"/>
                <a:cs typeface="+mn-lt"/>
              </a:rPr>
              <a:t>CESE's literature review </a:t>
            </a:r>
            <a:r>
              <a:rPr lang="en-AU" sz="1100" i="1" u="sng">
                <a:ea typeface="+mn-lt"/>
                <a:cs typeface="+mn-lt"/>
                <a:hlinkClick r:id="rId3"/>
              </a:rPr>
              <a:t>'Impact of mobile digital devices in schools'</a:t>
            </a:r>
            <a:r>
              <a:rPr lang="en-AU" sz="1100">
                <a:ea typeface="+mn-lt"/>
                <a:cs typeface="+mn-lt"/>
              </a:rPr>
              <a:t>  as a reference point.</a:t>
            </a:r>
            <a:endParaRPr lang="en-US"/>
          </a:p>
        </p:txBody>
      </p:sp>
    </p:spTree>
    <p:extLst>
      <p:ext uri="{BB962C8B-B14F-4D97-AF65-F5344CB8AC3E}">
        <p14:creationId xmlns:p14="http://schemas.microsoft.com/office/powerpoint/2010/main" val="2820525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p:txBody>
          <a:bodyPr/>
          <a:lstStyle/>
          <a:p>
            <a:r>
              <a:rPr lang="en-AU"/>
              <a:t>Acknowledgement</a:t>
            </a:r>
            <a:br>
              <a:rPr lang="en-AU"/>
            </a:br>
            <a:r>
              <a:rPr lang="en-AU"/>
              <a:t>of Country</a:t>
            </a:r>
          </a:p>
        </p:txBody>
      </p:sp>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p:txBody>
          <a:bodyPr vert="horz" lIns="0" tIns="0" rIns="0" bIns="0" rtlCol="0" anchor="t">
            <a:noAutofit/>
          </a:bodyPr>
          <a:lstStyle/>
          <a:p>
            <a:pPr>
              <a:lnSpc>
                <a:spcPts val="2800"/>
              </a:lnSpc>
            </a:pPr>
            <a:r>
              <a:rPr lang="en-US" sz="1800"/>
              <a:t>We acknowledge the Traditional Custodians of the lands on which we gather today. We pay respect to Elders past, present and emerging, and extend that respect to Aboriginal and Torres Strait Islander people joining us today</a:t>
            </a:r>
            <a:r>
              <a:rPr lang="en-US"/>
              <a:t>.</a:t>
            </a:r>
            <a:endParaRPr lang="en-US" sz="1800"/>
          </a:p>
        </p:txBody>
      </p:sp>
      <p:pic>
        <p:nvPicPr>
          <p:cNvPr id="5" name="Picture Placeholder 4" descr="A group of people around a person in a garment&#10;&#10;Description automatically generated with low confidence">
            <a:extLst>
              <a:ext uri="{FF2B5EF4-FFF2-40B4-BE49-F238E27FC236}">
                <a16:creationId xmlns:a16="http://schemas.microsoft.com/office/drawing/2014/main" id="{DD21F6F7-F17E-B2BD-8A30-E8C31432327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5040000" cy="6858000"/>
          </a:xfrm>
        </p:spPr>
      </p:pic>
      <p:sp>
        <p:nvSpPr>
          <p:cNvPr id="8" name="Text Placeholder 7">
            <a:extLst>
              <a:ext uri="{FF2B5EF4-FFF2-40B4-BE49-F238E27FC236}">
                <a16:creationId xmlns:a16="http://schemas.microsoft.com/office/drawing/2014/main" id="{61A390EF-92D0-22E0-CD71-8AF994C3B704}"/>
              </a:ext>
            </a:extLst>
          </p:cNvPr>
          <p:cNvSpPr>
            <a:spLocks noGrp="1"/>
          </p:cNvSpPr>
          <p:nvPr>
            <p:ph type="body" sz="quarter" idx="15"/>
          </p:nvPr>
        </p:nvSpPr>
        <p:spPr/>
        <p:txBody>
          <a:bodyPr/>
          <a:lstStyle/>
          <a:p>
            <a:endParaRPr lang="en-AU"/>
          </a:p>
        </p:txBody>
      </p:sp>
      <p:sp>
        <p:nvSpPr>
          <p:cNvPr id="6" name="Slide Number Placeholder 5">
            <a:extLst>
              <a:ext uri="{FF2B5EF4-FFF2-40B4-BE49-F238E27FC236}">
                <a16:creationId xmlns:a16="http://schemas.microsoft.com/office/drawing/2014/main" id="{6FBD2E57-FAEE-4DD9-AA26-6A2BF267275D}"/>
              </a:ext>
            </a:extLst>
          </p:cNvPr>
          <p:cNvSpPr>
            <a:spLocks noGrp="1"/>
          </p:cNvSpPr>
          <p:nvPr>
            <p:ph type="sldNum" sz="quarter" idx="16"/>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3405828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AU"/>
              <a:t>What does 'phones turned off and kept out of sight' mean?</a:t>
            </a:r>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167743" y="1575708"/>
            <a:ext cx="8712257" cy="4436292"/>
          </a:xfrm>
        </p:spPr>
        <p:txBody>
          <a:bodyPr vert="horz" lIns="0" tIns="0" rIns="0" bIns="0" numCol="1" spcCol="180000" rtlCol="0" anchor="t">
            <a:normAutofit/>
          </a:bodyPr>
          <a:lstStyle/>
          <a:p>
            <a:pPr>
              <a:lnSpc>
                <a:spcPts val="2600"/>
              </a:lnSpc>
            </a:pPr>
            <a:r>
              <a:rPr lang="en-AU" sz="1800" dirty="0"/>
              <a:t>If you choose to bring your phone to school, it will be required to be switched off and kept out of sight at all times during the school day.</a:t>
            </a:r>
          </a:p>
          <a:p>
            <a:pPr>
              <a:lnSpc>
                <a:spcPts val="2600"/>
              </a:lnSpc>
            </a:pPr>
            <a:r>
              <a:rPr lang="en-AU" sz="1800" dirty="0"/>
              <a:t>This applies both in the classroom, and at recess and lunch times, as well as during all school activities.</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4214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174293" cy="1008000"/>
          </a:xfrm>
        </p:spPr>
        <p:txBody>
          <a:bodyPr/>
          <a:lstStyle/>
          <a:p>
            <a:r>
              <a:rPr lang="en-AU"/>
              <a:t>How will the 'off and kept out of sight' system work?</a:t>
            </a:r>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p:txBody>
          <a:bodyPr/>
          <a:lstStyle/>
          <a:p>
            <a:fld id="{10A01DC5-1685-4615-8240-15192985C6A2}" type="slidenum">
              <a:rPr lang="en-AU" smtClean="0"/>
              <a:pPr/>
              <a:t>4</a:t>
            </a:fld>
            <a:endParaRPr lang="en-AU"/>
          </a:p>
        </p:txBody>
      </p:sp>
      <p:sp>
        <p:nvSpPr>
          <p:cNvPr id="10" name="TextBox 9">
            <a:extLst>
              <a:ext uri="{FF2B5EF4-FFF2-40B4-BE49-F238E27FC236}">
                <a16:creationId xmlns:a16="http://schemas.microsoft.com/office/drawing/2014/main" id="{42CE9E58-35F9-9EA1-2683-9FDD161E3E0C}"/>
              </a:ext>
            </a:extLst>
          </p:cNvPr>
          <p:cNvSpPr txBox="1"/>
          <p:nvPr/>
        </p:nvSpPr>
        <p:spPr>
          <a:xfrm>
            <a:off x="12596774" y="1514246"/>
            <a:ext cx="0" cy="0"/>
          </a:xfrm>
          <a:prstGeom prst="rect">
            <a:avLst/>
          </a:prstGeom>
          <a:noFill/>
        </p:spPr>
        <p:txBody>
          <a:bodyPr wrap="none" lIns="0" tIns="0" rIns="0" bIns="0" rtlCol="0">
            <a:noAutofit/>
          </a:bodyPr>
          <a:lstStyle/>
          <a:p>
            <a:pPr algn="l"/>
            <a:endParaRPr lang="en-US" sz="1800"/>
          </a:p>
        </p:txBody>
      </p:sp>
      <p:sp>
        <p:nvSpPr>
          <p:cNvPr id="15" name="Oval 14">
            <a:extLst>
              <a:ext uri="{FF2B5EF4-FFF2-40B4-BE49-F238E27FC236}">
                <a16:creationId xmlns:a16="http://schemas.microsoft.com/office/drawing/2014/main" id="{8FDC3E97-53F5-2318-03F0-C66683DA2298}"/>
              </a:ext>
            </a:extLst>
          </p:cNvPr>
          <p:cNvSpPr/>
          <p:nvPr/>
        </p:nvSpPr>
        <p:spPr>
          <a:xfrm>
            <a:off x="1345489" y="2388843"/>
            <a:ext cx="1135168" cy="113516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b="1"/>
              <a:t>1</a:t>
            </a:r>
          </a:p>
        </p:txBody>
      </p:sp>
      <p:sp>
        <p:nvSpPr>
          <p:cNvPr id="16" name="Rectangle 15">
            <a:extLst>
              <a:ext uri="{FF2B5EF4-FFF2-40B4-BE49-F238E27FC236}">
                <a16:creationId xmlns:a16="http://schemas.microsoft.com/office/drawing/2014/main" id="{00AD22BB-7787-73AA-5805-A75694862125}"/>
              </a:ext>
            </a:extLst>
          </p:cNvPr>
          <p:cNvSpPr/>
          <p:nvPr/>
        </p:nvSpPr>
        <p:spPr>
          <a:xfrm>
            <a:off x="937716" y="3669193"/>
            <a:ext cx="1950714" cy="2846807"/>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1800">
                <a:solidFill>
                  <a:srgbClr val="002664"/>
                </a:solidFill>
              </a:rPr>
              <a:t>Each morning you will be required to switch your mobile phone off when entering the school grounds.</a:t>
            </a:r>
          </a:p>
        </p:txBody>
      </p:sp>
      <p:sp>
        <p:nvSpPr>
          <p:cNvPr id="17" name="Oval 16">
            <a:extLst>
              <a:ext uri="{FF2B5EF4-FFF2-40B4-BE49-F238E27FC236}">
                <a16:creationId xmlns:a16="http://schemas.microsoft.com/office/drawing/2014/main" id="{61D4603F-68C6-EAA6-8B86-7234BF88F8C1}"/>
              </a:ext>
            </a:extLst>
          </p:cNvPr>
          <p:cNvSpPr/>
          <p:nvPr/>
        </p:nvSpPr>
        <p:spPr>
          <a:xfrm>
            <a:off x="4090679" y="2388843"/>
            <a:ext cx="1135168" cy="113516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b="1"/>
              <a:t>2</a:t>
            </a:r>
          </a:p>
        </p:txBody>
      </p:sp>
      <p:sp>
        <p:nvSpPr>
          <p:cNvPr id="18" name="Rectangle 17">
            <a:extLst>
              <a:ext uri="{FF2B5EF4-FFF2-40B4-BE49-F238E27FC236}">
                <a16:creationId xmlns:a16="http://schemas.microsoft.com/office/drawing/2014/main" id="{8DF29942-4CAB-2166-C0E4-7D4F3A4B2F70}"/>
              </a:ext>
            </a:extLst>
          </p:cNvPr>
          <p:cNvSpPr/>
          <p:nvPr/>
        </p:nvSpPr>
        <p:spPr>
          <a:xfrm>
            <a:off x="3682906" y="3669957"/>
            <a:ext cx="1950714" cy="2828043"/>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1800">
                <a:solidFill>
                  <a:srgbClr val="002664"/>
                </a:solidFill>
              </a:rPr>
              <a:t>The mobile phone then needs to stay out of sight throughout the day and cannot receive or send calls or messages.</a:t>
            </a:r>
          </a:p>
        </p:txBody>
      </p:sp>
      <p:sp>
        <p:nvSpPr>
          <p:cNvPr id="19" name="Oval 18">
            <a:extLst>
              <a:ext uri="{FF2B5EF4-FFF2-40B4-BE49-F238E27FC236}">
                <a16:creationId xmlns:a16="http://schemas.microsoft.com/office/drawing/2014/main" id="{91F03C27-0756-D402-6C02-17C4FFA3C071}"/>
              </a:ext>
            </a:extLst>
          </p:cNvPr>
          <p:cNvSpPr/>
          <p:nvPr/>
        </p:nvSpPr>
        <p:spPr>
          <a:xfrm>
            <a:off x="6835869" y="2388843"/>
            <a:ext cx="1135168" cy="113516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b="1"/>
              <a:t>3</a:t>
            </a:r>
          </a:p>
        </p:txBody>
      </p:sp>
      <p:sp>
        <p:nvSpPr>
          <p:cNvPr id="20" name="Rectangle 19">
            <a:extLst>
              <a:ext uri="{FF2B5EF4-FFF2-40B4-BE49-F238E27FC236}">
                <a16:creationId xmlns:a16="http://schemas.microsoft.com/office/drawing/2014/main" id="{2FF709F7-683A-B6CD-30B1-119515D74220}"/>
              </a:ext>
            </a:extLst>
          </p:cNvPr>
          <p:cNvSpPr/>
          <p:nvPr/>
        </p:nvSpPr>
        <p:spPr>
          <a:xfrm>
            <a:off x="6428096" y="3669957"/>
            <a:ext cx="1950714" cy="2828043"/>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1800">
                <a:solidFill>
                  <a:srgbClr val="002664"/>
                </a:solidFill>
              </a:rPr>
              <a:t>You retain responsibility for your mobile phone.</a:t>
            </a:r>
          </a:p>
        </p:txBody>
      </p:sp>
      <p:sp>
        <p:nvSpPr>
          <p:cNvPr id="22" name="Oval 21">
            <a:extLst>
              <a:ext uri="{FF2B5EF4-FFF2-40B4-BE49-F238E27FC236}">
                <a16:creationId xmlns:a16="http://schemas.microsoft.com/office/drawing/2014/main" id="{2A44E659-CE60-2095-41B2-835F95DEAC87}"/>
              </a:ext>
            </a:extLst>
          </p:cNvPr>
          <p:cNvSpPr/>
          <p:nvPr/>
        </p:nvSpPr>
        <p:spPr>
          <a:xfrm>
            <a:off x="9581059" y="2388843"/>
            <a:ext cx="1135168" cy="113516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4</a:t>
            </a:r>
          </a:p>
        </p:txBody>
      </p:sp>
      <p:sp>
        <p:nvSpPr>
          <p:cNvPr id="23" name="Rectangle 22">
            <a:extLst>
              <a:ext uri="{FF2B5EF4-FFF2-40B4-BE49-F238E27FC236}">
                <a16:creationId xmlns:a16="http://schemas.microsoft.com/office/drawing/2014/main" id="{8874931F-64F8-3FAA-95FF-9AB8875AF184}"/>
              </a:ext>
            </a:extLst>
          </p:cNvPr>
          <p:cNvSpPr/>
          <p:nvPr/>
        </p:nvSpPr>
        <p:spPr>
          <a:xfrm>
            <a:off x="9173286" y="3669957"/>
            <a:ext cx="1950714" cy="2828043"/>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kumimoji="0" lang="en-AU" sz="1800" b="0" i="0" u="none" strike="noStrike" kern="1200" cap="none" spc="0" normalizeH="0" baseline="0" noProof="0">
                <a:ln>
                  <a:noFill/>
                </a:ln>
                <a:solidFill>
                  <a:srgbClr val="FFFFFF"/>
                </a:solidFill>
                <a:effectLst/>
                <a:uLnTx/>
                <a:uFillTx/>
                <a:latin typeface="Public Sans"/>
                <a:ea typeface="+mn-ea"/>
                <a:cs typeface="+mn-cs"/>
              </a:rPr>
              <a:t>After leaving the school premises, you are able to switch on your </a:t>
            </a:r>
            <a:r>
              <a:rPr lang="en-AU" sz="1800">
                <a:solidFill>
                  <a:srgbClr val="FFFFFF"/>
                </a:solidFill>
                <a:latin typeface="Public Sans"/>
              </a:rPr>
              <a:t>mobile phone.</a:t>
            </a:r>
            <a:endParaRPr kumimoji="0" lang="en-AU" sz="1800" b="0" i="0" u="none" strike="noStrike" kern="1200" cap="none" spc="0" normalizeH="0" baseline="0" noProof="0">
              <a:ln>
                <a:noFill/>
              </a:ln>
              <a:solidFill>
                <a:srgbClr val="FFFFFF"/>
              </a:solidFill>
              <a:effectLst/>
              <a:uLnTx/>
              <a:uFillTx/>
              <a:latin typeface="Public Sans"/>
              <a:ea typeface="+mn-ea"/>
              <a:cs typeface="+mn-cs"/>
            </a:endParaRPr>
          </a:p>
        </p:txBody>
      </p:sp>
    </p:spTree>
    <p:extLst>
      <p:ext uri="{BB962C8B-B14F-4D97-AF65-F5344CB8AC3E}">
        <p14:creationId xmlns:p14="http://schemas.microsoft.com/office/powerpoint/2010/main" val="255066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Why are we implementing this strategy?</a:t>
            </a:r>
            <a:endParaRPr lang="en-AU"/>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5</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sp>
        <p:nvSpPr>
          <p:cNvPr id="2" name="Text Placeholder 13">
            <a:extLst>
              <a:ext uri="{FF2B5EF4-FFF2-40B4-BE49-F238E27FC236}">
                <a16:creationId xmlns:a16="http://schemas.microsoft.com/office/drawing/2014/main" id="{1D76783A-499B-FAE7-9052-21E306516769}"/>
              </a:ext>
            </a:extLst>
          </p:cNvPr>
          <p:cNvSpPr txBox="1">
            <a:spLocks/>
          </p:cNvSpPr>
          <p:nvPr/>
        </p:nvSpPr>
        <p:spPr>
          <a:xfrm>
            <a:off x="360001" y="1698171"/>
            <a:ext cx="7771628" cy="4181929"/>
          </a:xfrm>
          <a:prstGeom prst="rect">
            <a:avLst/>
          </a:prstGeom>
        </p:spPr>
        <p:txBody>
          <a:bodyPr vert="horz" lIns="0" tIns="0" rIns="0" bIns="0" numCol="1" spcCol="180000" rtlCol="0" anchor="t">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pPr>
            <a:r>
              <a:rPr lang="en-US" sz="1800" dirty="0">
                <a:solidFill>
                  <a:srgbClr val="002664"/>
                </a:solidFill>
              </a:rPr>
              <a:t>This strategy is being implemented to increase focus and learning in classrooms, remove distractions and promote positive social interactions.</a:t>
            </a:r>
          </a:p>
          <a:p>
            <a:pPr>
              <a:lnSpc>
                <a:spcPts val="2600"/>
              </a:lnSpc>
              <a:spcBef>
                <a:spcPct val="0"/>
              </a:spcBef>
            </a:pPr>
            <a:r>
              <a:rPr lang="en-US" sz="1800" dirty="0">
                <a:solidFill>
                  <a:srgbClr val="002664"/>
                </a:solidFill>
              </a:rPr>
              <a:t>The implementation of this strategy is a requirement under the NSW Department of Education: Students' use of Mobile Phones in Schools policy. </a:t>
            </a:r>
          </a:p>
        </p:txBody>
      </p:sp>
      <p:pic>
        <p:nvPicPr>
          <p:cNvPr id="8" name="Content Placeholder 7">
            <a:extLst>
              <a:ext uri="{FF2B5EF4-FFF2-40B4-BE49-F238E27FC236}">
                <a16:creationId xmlns:a16="http://schemas.microsoft.com/office/drawing/2014/main" id="{EBBCE264-9585-7416-3959-4046054E2D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14736" y="2342093"/>
            <a:ext cx="3259891" cy="2173813"/>
          </a:xfrm>
        </p:spPr>
      </p:pic>
    </p:spTree>
    <p:extLst>
      <p:ext uri="{BB962C8B-B14F-4D97-AF65-F5344CB8AC3E}">
        <p14:creationId xmlns:p14="http://schemas.microsoft.com/office/powerpoint/2010/main" val="3970086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Why are we implementing this strategy?</a:t>
            </a:r>
            <a:br>
              <a:rPr lang="en-US"/>
            </a:br>
            <a:r>
              <a:rPr lang="en-US"/>
              <a:t>Let's explore how it works in other states.</a:t>
            </a:r>
            <a:endParaRPr lang="en-AU"/>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6</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4" name="Online Media 3" title="SA students react to mobile phone ban - BTN High">
            <a:hlinkClick r:id="" action="ppaction://media"/>
            <a:extLst>
              <a:ext uri="{FF2B5EF4-FFF2-40B4-BE49-F238E27FC236}">
                <a16:creationId xmlns:a16="http://schemas.microsoft.com/office/drawing/2014/main" id="{5701890F-2489-BA4A-D652-9F4362662903}"/>
              </a:ext>
            </a:extLst>
          </p:cNvPr>
          <p:cNvPicPr>
            <a:picLocks noRot="1" noChangeAspect="1"/>
          </p:cNvPicPr>
          <p:nvPr>
            <a:videoFile r:link="rId1"/>
          </p:nvPr>
        </p:nvPicPr>
        <p:blipFill>
          <a:blip r:embed="rId3"/>
          <a:stretch>
            <a:fillRect/>
          </a:stretch>
        </p:blipFill>
        <p:spPr>
          <a:xfrm>
            <a:off x="2194403" y="1718038"/>
            <a:ext cx="7803194" cy="4408805"/>
          </a:xfrm>
          <a:prstGeom prst="rect">
            <a:avLst/>
          </a:prstGeom>
        </p:spPr>
      </p:pic>
      <p:sp>
        <p:nvSpPr>
          <p:cNvPr id="2" name="TextBox 1">
            <a:extLst>
              <a:ext uri="{FF2B5EF4-FFF2-40B4-BE49-F238E27FC236}">
                <a16:creationId xmlns:a16="http://schemas.microsoft.com/office/drawing/2014/main" id="{688B0AC0-5738-F779-7AEC-A34EED2E978B}"/>
              </a:ext>
            </a:extLst>
          </p:cNvPr>
          <p:cNvSpPr txBox="1"/>
          <p:nvPr/>
        </p:nvSpPr>
        <p:spPr>
          <a:xfrm>
            <a:off x="8649305" y="6435876"/>
            <a:ext cx="6383866"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100">
                <a:ea typeface="+mn-lt"/>
                <a:cs typeface="+mn-lt"/>
              </a:rPr>
              <a:t>Source: </a:t>
            </a:r>
            <a:r>
              <a:rPr lang="en-AU" sz="1100">
                <a:ea typeface="+mn-lt"/>
                <a:cs typeface="+mn-lt"/>
                <a:hlinkClick r:id="rId4"/>
              </a:rPr>
              <a:t>Behind the News, ABC TV</a:t>
            </a:r>
            <a:endParaRPr lang="en-US"/>
          </a:p>
        </p:txBody>
      </p:sp>
    </p:spTree>
    <p:extLst>
      <p:ext uri="{BB962C8B-B14F-4D97-AF65-F5344CB8AC3E}">
        <p14:creationId xmlns:p14="http://schemas.microsoft.com/office/powerpoint/2010/main" val="41170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Key questions</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363" y="2285999"/>
            <a:ext cx="3671888" cy="3669958"/>
          </a:xfrm>
        </p:spPr>
        <p:txBody>
          <a:bodyPr vert="horz" lIns="0" tIns="0" rIns="0" bIns="0" numCol="1" spcCol="180000" rtlCol="0" anchor="t">
            <a:normAutofit/>
          </a:bodyPr>
          <a:lstStyle/>
          <a:p>
            <a:pPr>
              <a:lnSpc>
                <a:spcPts val="2600"/>
              </a:lnSpc>
            </a:pPr>
            <a:r>
              <a:rPr lang="en-US" sz="1800"/>
              <a:t>We know this is a big change and we are here to answer your questions! </a:t>
            </a:r>
          </a:p>
          <a:p>
            <a:pPr>
              <a:lnSpc>
                <a:spcPts val="2600"/>
              </a:lnSpc>
            </a:pPr>
            <a:r>
              <a:rPr lang="en-US" sz="1800"/>
              <a:t>But first let's go through some commonly asked questions.</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7</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7" name="Content Placeholder 6" descr="A group of boys sitting at a table&#10;&#10;Description automatically generated with low confidence">
            <a:extLst>
              <a:ext uri="{FF2B5EF4-FFF2-40B4-BE49-F238E27FC236}">
                <a16:creationId xmlns:a16="http://schemas.microsoft.com/office/drawing/2014/main" id="{309F498E-FD22-58B4-E31E-C1C12DF8D3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98632" y="1816566"/>
            <a:ext cx="6345368" cy="4228634"/>
          </a:xfrm>
        </p:spPr>
      </p:pic>
    </p:spTree>
    <p:extLst>
      <p:ext uri="{BB962C8B-B14F-4D97-AF65-F5344CB8AC3E}">
        <p14:creationId xmlns:p14="http://schemas.microsoft.com/office/powerpoint/2010/main" val="299412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48831-15FB-4070-B2C4-DAFE7D9BBB32}"/>
              </a:ext>
            </a:extLst>
          </p:cNvPr>
          <p:cNvSpPr>
            <a:spLocks noGrp="1"/>
          </p:cNvSpPr>
          <p:nvPr>
            <p:ph type="sldNum" sz="quarter" idx="16"/>
          </p:nvPr>
        </p:nvSpPr>
        <p:spPr/>
        <p:txBody>
          <a:bodyPr/>
          <a:lstStyle/>
          <a:p>
            <a:fld id="{10A01DC5-1685-4615-8240-15192985C6A2}" type="slidenum">
              <a:rPr lang="en-AU" smtClean="0"/>
              <a:pPr/>
              <a:t>8</a:t>
            </a:fld>
            <a:endParaRPr lang="en-AU"/>
          </a:p>
        </p:txBody>
      </p:sp>
      <p:sp>
        <p:nvSpPr>
          <p:cNvPr id="3" name="TextBox 2">
            <a:extLst>
              <a:ext uri="{FF2B5EF4-FFF2-40B4-BE49-F238E27FC236}">
                <a16:creationId xmlns:a16="http://schemas.microsoft.com/office/drawing/2014/main" id="{5573DBA7-B4E5-9AA2-3D88-7D5C879E0C33}"/>
              </a:ext>
            </a:extLst>
          </p:cNvPr>
          <p:cNvSpPr txBox="1"/>
          <p:nvPr/>
        </p:nvSpPr>
        <p:spPr>
          <a:xfrm>
            <a:off x="74141" y="1902941"/>
            <a:ext cx="0" cy="0"/>
          </a:xfrm>
          <a:prstGeom prst="rect">
            <a:avLst/>
          </a:prstGeom>
          <a:noFill/>
        </p:spPr>
        <p:txBody>
          <a:bodyPr wrap="none" lIns="0" tIns="0" rIns="0" bIns="0" rtlCol="0">
            <a:noAutofit/>
          </a:bodyPr>
          <a:lstStyle/>
          <a:p>
            <a:pPr algn="l"/>
            <a:endParaRPr lang="en-US" sz="1800"/>
          </a:p>
        </p:txBody>
      </p:sp>
      <p:sp>
        <p:nvSpPr>
          <p:cNvPr id="16" name="Oval Callout 15">
            <a:extLst>
              <a:ext uri="{FF2B5EF4-FFF2-40B4-BE49-F238E27FC236}">
                <a16:creationId xmlns:a16="http://schemas.microsoft.com/office/drawing/2014/main" id="{1DA38CFB-8E12-0C64-591E-2AA0A0659B2A}"/>
              </a:ext>
            </a:extLst>
          </p:cNvPr>
          <p:cNvSpPr/>
          <p:nvPr/>
        </p:nvSpPr>
        <p:spPr>
          <a:xfrm>
            <a:off x="3326789" y="166595"/>
            <a:ext cx="4271298" cy="3530325"/>
          </a:xfrm>
          <a:prstGeom prst="wedgeEllipseCallout">
            <a:avLst/>
          </a:prstGeom>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2400">
                <a:solidFill>
                  <a:schemeClr val="bg1"/>
                </a:solidFill>
              </a:rPr>
              <a:t>Ask your teacher and they can contact the front office who can call your parents</a:t>
            </a:r>
            <a:r>
              <a:rPr lang="en-US">
                <a:solidFill>
                  <a:schemeClr val="bg1"/>
                </a:solidFill>
              </a:rPr>
              <a:t> or carers</a:t>
            </a:r>
            <a:r>
              <a:rPr lang="en-US" sz="2400">
                <a:solidFill>
                  <a:schemeClr val="bg1"/>
                </a:solidFill>
              </a:rPr>
              <a:t> if necessary</a:t>
            </a:r>
            <a:r>
              <a:rPr lang="en-US">
                <a:solidFill>
                  <a:schemeClr val="bg1"/>
                </a:solidFill>
              </a:rPr>
              <a:t>.</a:t>
            </a:r>
            <a:endParaRPr lang="en-US" sz="2400">
              <a:solidFill>
                <a:schemeClr val="bg1"/>
              </a:solidFill>
            </a:endParaRPr>
          </a:p>
        </p:txBody>
      </p:sp>
      <p:sp>
        <p:nvSpPr>
          <p:cNvPr id="17" name="Oval Callout 16">
            <a:extLst>
              <a:ext uri="{FF2B5EF4-FFF2-40B4-BE49-F238E27FC236}">
                <a16:creationId xmlns:a16="http://schemas.microsoft.com/office/drawing/2014/main" id="{64E01D05-3300-36E7-1054-93EFB4DFD0E1}"/>
              </a:ext>
            </a:extLst>
          </p:cNvPr>
          <p:cNvSpPr/>
          <p:nvPr/>
        </p:nvSpPr>
        <p:spPr>
          <a:xfrm flipH="1">
            <a:off x="245423" y="434516"/>
            <a:ext cx="3479255" cy="2994484"/>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400">
                <a:solidFill>
                  <a:schemeClr val="bg1"/>
                </a:solidFill>
                <a:latin typeface="+mj-lt"/>
              </a:rPr>
              <a:t>What if I need to contact my </a:t>
            </a:r>
            <a:r>
              <a:rPr lang="en-AU">
                <a:solidFill>
                  <a:schemeClr val="bg1"/>
                </a:solidFill>
                <a:latin typeface="+mj-lt"/>
              </a:rPr>
              <a:t>parents or carers</a:t>
            </a:r>
            <a:r>
              <a:rPr lang="en-AU" sz="2400">
                <a:solidFill>
                  <a:schemeClr val="bg1"/>
                </a:solidFill>
                <a:latin typeface="+mj-lt"/>
              </a:rPr>
              <a:t>?</a:t>
            </a:r>
            <a:endParaRPr lang="en-US">
              <a:solidFill>
                <a:schemeClr val="bg1"/>
              </a:solidFill>
              <a:latin typeface="+mj-lt"/>
            </a:endParaRPr>
          </a:p>
        </p:txBody>
      </p:sp>
      <p:sp>
        <p:nvSpPr>
          <p:cNvPr id="18" name="Oval Callout 17">
            <a:extLst>
              <a:ext uri="{FF2B5EF4-FFF2-40B4-BE49-F238E27FC236}">
                <a16:creationId xmlns:a16="http://schemas.microsoft.com/office/drawing/2014/main" id="{C0A1A972-A3A3-3A32-1F7B-276DB75AA1D5}"/>
              </a:ext>
            </a:extLst>
          </p:cNvPr>
          <p:cNvSpPr/>
          <p:nvPr/>
        </p:nvSpPr>
        <p:spPr>
          <a:xfrm>
            <a:off x="8368887" y="3242931"/>
            <a:ext cx="3577690" cy="3080679"/>
          </a:xfrm>
          <a:prstGeom prst="wedgeEllipseCallou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lnSpc>
                <a:spcPts val="2600"/>
              </a:lnSpc>
              <a:spcBef>
                <a:spcPct val="0"/>
              </a:spcBef>
            </a:pPr>
            <a:r>
              <a:rPr lang="en-AU" sz="2400">
                <a:solidFill>
                  <a:schemeClr val="tx1"/>
                </a:solidFill>
              </a:rPr>
              <a:t>As you retain your </a:t>
            </a:r>
            <a:r>
              <a:rPr lang="en-AU">
                <a:solidFill>
                  <a:schemeClr val="tx1"/>
                </a:solidFill>
              </a:rPr>
              <a:t>phone throughout</a:t>
            </a:r>
            <a:r>
              <a:rPr lang="en-AU" sz="2400">
                <a:solidFill>
                  <a:schemeClr val="tx1"/>
                </a:solidFill>
              </a:rPr>
              <a:t> the day, you remain responsible</a:t>
            </a:r>
            <a:r>
              <a:rPr lang="en-AU">
                <a:solidFill>
                  <a:schemeClr val="tx1"/>
                </a:solidFill>
              </a:rPr>
              <a:t>.</a:t>
            </a:r>
            <a:endParaRPr lang="en-AU" sz="2400">
              <a:solidFill>
                <a:schemeClr val="tx1"/>
              </a:solidFill>
            </a:endParaRPr>
          </a:p>
        </p:txBody>
      </p:sp>
      <p:sp>
        <p:nvSpPr>
          <p:cNvPr id="19" name="Oval Callout 18">
            <a:extLst>
              <a:ext uri="{FF2B5EF4-FFF2-40B4-BE49-F238E27FC236}">
                <a16:creationId xmlns:a16="http://schemas.microsoft.com/office/drawing/2014/main" id="{B5F9D405-E4CA-E0AA-FBF1-9E090F3B471E}"/>
              </a:ext>
            </a:extLst>
          </p:cNvPr>
          <p:cNvSpPr/>
          <p:nvPr/>
        </p:nvSpPr>
        <p:spPr>
          <a:xfrm flipH="1">
            <a:off x="5587711" y="3473819"/>
            <a:ext cx="3309552" cy="2849791"/>
          </a:xfrm>
          <a:prstGeom prst="wedgeEllipseCallout">
            <a:avLst/>
          </a:prstGeom>
          <a:solidFill>
            <a:srgbClr val="63001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400">
                <a:solidFill>
                  <a:schemeClr val="bg1"/>
                </a:solidFill>
              </a:rPr>
              <a:t>Who is responsible for my </a:t>
            </a:r>
            <a:r>
              <a:rPr lang="en-AU">
                <a:solidFill>
                  <a:schemeClr val="bg1"/>
                </a:solidFill>
              </a:rPr>
              <a:t>mobile phone</a:t>
            </a:r>
            <a:r>
              <a:rPr lang="en-AU" sz="2400">
                <a:solidFill>
                  <a:schemeClr val="bg1"/>
                </a:solidFill>
              </a:rPr>
              <a:t>?</a:t>
            </a:r>
            <a:endParaRPr lang="en-US">
              <a:solidFill>
                <a:schemeClr val="bg1"/>
              </a:solidFill>
              <a:latin typeface="+mj-lt"/>
            </a:endParaRPr>
          </a:p>
        </p:txBody>
      </p:sp>
    </p:spTree>
    <p:extLst>
      <p:ext uri="{BB962C8B-B14F-4D97-AF65-F5344CB8AC3E}">
        <p14:creationId xmlns:p14="http://schemas.microsoft.com/office/powerpoint/2010/main" val="2311202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48831-15FB-4070-B2C4-DAFE7D9BBB32}"/>
              </a:ext>
            </a:extLst>
          </p:cNvPr>
          <p:cNvSpPr>
            <a:spLocks noGrp="1"/>
          </p:cNvSpPr>
          <p:nvPr>
            <p:ph type="sldNum" sz="quarter" idx="16"/>
          </p:nvPr>
        </p:nvSpPr>
        <p:spPr/>
        <p:txBody>
          <a:bodyPr/>
          <a:lstStyle/>
          <a:p>
            <a:fld id="{10A01DC5-1685-4615-8240-15192985C6A2}" type="slidenum">
              <a:rPr lang="en-AU" smtClean="0"/>
              <a:pPr/>
              <a:t>9</a:t>
            </a:fld>
            <a:endParaRPr lang="en-AU"/>
          </a:p>
        </p:txBody>
      </p:sp>
      <p:sp>
        <p:nvSpPr>
          <p:cNvPr id="3" name="TextBox 2">
            <a:extLst>
              <a:ext uri="{FF2B5EF4-FFF2-40B4-BE49-F238E27FC236}">
                <a16:creationId xmlns:a16="http://schemas.microsoft.com/office/drawing/2014/main" id="{5573DBA7-B4E5-9AA2-3D88-7D5C879E0C33}"/>
              </a:ext>
            </a:extLst>
          </p:cNvPr>
          <p:cNvSpPr txBox="1"/>
          <p:nvPr/>
        </p:nvSpPr>
        <p:spPr>
          <a:xfrm>
            <a:off x="74141" y="1902941"/>
            <a:ext cx="0" cy="0"/>
          </a:xfrm>
          <a:prstGeom prst="rect">
            <a:avLst/>
          </a:prstGeom>
          <a:noFill/>
        </p:spPr>
        <p:txBody>
          <a:bodyPr wrap="none" lIns="0" tIns="0" rIns="0" bIns="0" rtlCol="0">
            <a:noAutofit/>
          </a:bodyPr>
          <a:lstStyle/>
          <a:p>
            <a:pPr algn="l"/>
            <a:endParaRPr lang="en-US" sz="1800"/>
          </a:p>
        </p:txBody>
      </p:sp>
      <p:sp>
        <p:nvSpPr>
          <p:cNvPr id="16" name="Oval Callout 15">
            <a:extLst>
              <a:ext uri="{FF2B5EF4-FFF2-40B4-BE49-F238E27FC236}">
                <a16:creationId xmlns:a16="http://schemas.microsoft.com/office/drawing/2014/main" id="{1DA38CFB-8E12-0C64-591E-2AA0A0659B2A}"/>
              </a:ext>
            </a:extLst>
          </p:cNvPr>
          <p:cNvSpPr/>
          <p:nvPr/>
        </p:nvSpPr>
        <p:spPr>
          <a:xfrm>
            <a:off x="3297902" y="230237"/>
            <a:ext cx="3577690" cy="2972113"/>
          </a:xfrm>
          <a:prstGeom prst="wedgeEllipseCallou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lvl="0" indent="0" algn="ctr">
              <a:lnSpc>
                <a:spcPts val="2600"/>
              </a:lnSpc>
              <a:spcBef>
                <a:spcPct val="0"/>
              </a:spcBef>
            </a:pPr>
            <a:r>
              <a:rPr lang="en-US" sz="2400" dirty="0">
                <a:solidFill>
                  <a:srgbClr val="FFFFFF"/>
                </a:solidFill>
              </a:rPr>
              <a:t>The school's existing Student </a:t>
            </a:r>
            <a:r>
              <a:rPr lang="en-US" dirty="0">
                <a:solidFill>
                  <a:srgbClr val="FFFFFF"/>
                </a:solidFill>
              </a:rPr>
              <a:t>B</a:t>
            </a:r>
            <a:r>
              <a:rPr lang="en-US" sz="2400" dirty="0">
                <a:solidFill>
                  <a:srgbClr val="FFFFFF"/>
                </a:solidFill>
              </a:rPr>
              <a:t>ehaviour policy and procedures will be applied.</a:t>
            </a:r>
          </a:p>
        </p:txBody>
      </p:sp>
      <p:sp>
        <p:nvSpPr>
          <p:cNvPr id="17" name="Oval Callout 16">
            <a:extLst>
              <a:ext uri="{FF2B5EF4-FFF2-40B4-BE49-F238E27FC236}">
                <a16:creationId xmlns:a16="http://schemas.microsoft.com/office/drawing/2014/main" id="{64E01D05-3300-36E7-1054-93EFB4DFD0E1}"/>
              </a:ext>
            </a:extLst>
          </p:cNvPr>
          <p:cNvSpPr/>
          <p:nvPr/>
        </p:nvSpPr>
        <p:spPr>
          <a:xfrm flipH="1">
            <a:off x="357358" y="352559"/>
            <a:ext cx="3309552" cy="2849791"/>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 will happen if I do not comply?</a:t>
            </a:r>
            <a:endParaRPr lang="en-US">
              <a:solidFill>
                <a:schemeClr val="bg1"/>
              </a:solidFill>
              <a:latin typeface="+mj-lt"/>
            </a:endParaRPr>
          </a:p>
        </p:txBody>
      </p:sp>
      <p:sp>
        <p:nvSpPr>
          <p:cNvPr id="18" name="Oval Callout 17">
            <a:extLst>
              <a:ext uri="{FF2B5EF4-FFF2-40B4-BE49-F238E27FC236}">
                <a16:creationId xmlns:a16="http://schemas.microsoft.com/office/drawing/2014/main" id="{C0A1A972-A3A3-3A32-1F7B-276DB75AA1D5}"/>
              </a:ext>
            </a:extLst>
          </p:cNvPr>
          <p:cNvSpPr/>
          <p:nvPr/>
        </p:nvSpPr>
        <p:spPr>
          <a:xfrm>
            <a:off x="7590407" y="2139042"/>
            <a:ext cx="4253593" cy="4034971"/>
          </a:xfrm>
          <a:prstGeom prst="wedgeEllipseCallou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dirty="0">
                <a:solidFill>
                  <a:schemeClr val="tx1"/>
                </a:solidFill>
              </a:rPr>
              <a:t>The mobile phone management strategy applies to all </a:t>
            </a:r>
            <a:r>
              <a:rPr lang="en-US" sz="2400" dirty="0">
                <a:solidFill>
                  <a:schemeClr val="tx1"/>
                </a:solidFill>
              </a:rPr>
              <a:t>school excursions</a:t>
            </a:r>
            <a:r>
              <a:rPr lang="en-US" dirty="0">
                <a:solidFill>
                  <a:schemeClr val="tx1"/>
                </a:solidFill>
              </a:rPr>
              <a:t> and events.</a:t>
            </a:r>
          </a:p>
          <a:p>
            <a:pPr marL="0" lvl="0" indent="0" algn="ctr">
              <a:lnSpc>
                <a:spcPts val="2600"/>
              </a:lnSpc>
              <a:spcBef>
                <a:spcPct val="0"/>
              </a:spcBef>
            </a:pPr>
            <a:endParaRPr lang="en-US" sz="2400" dirty="0">
              <a:solidFill>
                <a:schemeClr val="tx1"/>
              </a:solidFill>
            </a:endParaRPr>
          </a:p>
        </p:txBody>
      </p:sp>
      <p:sp>
        <p:nvSpPr>
          <p:cNvPr id="19" name="Oval Callout 18">
            <a:extLst>
              <a:ext uri="{FF2B5EF4-FFF2-40B4-BE49-F238E27FC236}">
                <a16:creationId xmlns:a16="http://schemas.microsoft.com/office/drawing/2014/main" id="{B5F9D405-E4CA-E0AA-FBF1-9E090F3B471E}"/>
              </a:ext>
            </a:extLst>
          </p:cNvPr>
          <p:cNvSpPr/>
          <p:nvPr/>
        </p:nvSpPr>
        <p:spPr>
          <a:xfrm flipH="1">
            <a:off x="4962673" y="3316650"/>
            <a:ext cx="2911327" cy="2606557"/>
          </a:xfrm>
          <a:prstGeom prst="wedgeEllipseCallout">
            <a:avLst/>
          </a:prstGeom>
          <a:solidFill>
            <a:srgbClr val="6300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 about school excursions?</a:t>
            </a:r>
            <a:endParaRPr lang="en-US">
              <a:solidFill>
                <a:schemeClr val="bg1"/>
              </a:solidFill>
              <a:latin typeface="+mj-lt"/>
            </a:endParaRPr>
          </a:p>
        </p:txBody>
      </p:sp>
    </p:spTree>
    <p:extLst>
      <p:ext uri="{BB962C8B-B14F-4D97-AF65-F5344CB8AC3E}">
        <p14:creationId xmlns:p14="http://schemas.microsoft.com/office/powerpoint/2010/main" val="748443288"/>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0ea7cf5-514e-4a27-b5a9-360eeaaf99ec">
      <Terms xmlns="http://schemas.microsoft.com/office/infopath/2007/PartnerControls"/>
    </lcf76f155ced4ddcb4097134ff3c332f>
    <TaxCatchAll xmlns="e94096ad-d6fc-484b-98ec-eb21b4822b48" xsi:nil="true"/>
    <SharedWithUsers xmlns="e94096ad-d6fc-484b-98ec-eb21b4822b48">
      <UserInfo>
        <DisplayName>Digital Devices Policy (Mobile Phone Policy) Members</DisplayName>
        <AccountId>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4CA4C22B376947A868F0D7B1F0D153" ma:contentTypeVersion="16" ma:contentTypeDescription="Create a new document." ma:contentTypeScope="" ma:versionID="5ab8bc258b83f7f2fe0becdac15cbbe7">
  <xsd:schema xmlns:xsd="http://www.w3.org/2001/XMLSchema" xmlns:xs="http://www.w3.org/2001/XMLSchema" xmlns:p="http://schemas.microsoft.com/office/2006/metadata/properties" xmlns:ns2="00ea7cf5-514e-4a27-b5a9-360eeaaf99ec" xmlns:ns3="e94096ad-d6fc-484b-98ec-eb21b4822b48" targetNamespace="http://schemas.microsoft.com/office/2006/metadata/properties" ma:root="true" ma:fieldsID="bad1f6136b4affc42b33f4ea101a4531" ns2:_="" ns3:_="">
    <xsd:import namespace="00ea7cf5-514e-4a27-b5a9-360eeaaf99ec"/>
    <xsd:import namespace="e94096ad-d6fc-484b-98ec-eb21b4822b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a7cf5-514e-4a27-b5a9-360eeaaf9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4096ad-d6fc-484b-98ec-eb21b4822b4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fc9ae7-3bae-47d7-90be-b5e6043ffd22}" ma:internalName="TaxCatchAll" ma:showField="CatchAllData" ma:web="e94096ad-d6fc-484b-98ec-eb21b4822b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97F31C-DF40-4F27-BC89-D320A80D8E2B}">
  <ds:schemaRefs>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00ea7cf5-514e-4a27-b5a9-360eeaaf99ec"/>
    <ds:schemaRef ds:uri="http://schemas.openxmlformats.org/package/2006/metadata/core-properties"/>
    <ds:schemaRef ds:uri="e94096ad-d6fc-484b-98ec-eb21b4822b4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261C472-5131-48E4-9AE7-0246E3D01830}">
  <ds:schemaRefs>
    <ds:schemaRef ds:uri="http://schemas.microsoft.com/sharepoint/v3/contenttype/forms"/>
  </ds:schemaRefs>
</ds:datastoreItem>
</file>

<file path=customXml/itemProps3.xml><?xml version="1.0" encoding="utf-8"?>
<ds:datastoreItem xmlns:ds="http://schemas.openxmlformats.org/officeDocument/2006/customXml" ds:itemID="{CC087A50-04FC-49E7-A7B4-FA11796C6B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ea7cf5-514e-4a27-b5a9-360eeaaf99ec"/>
    <ds:schemaRef ds:uri="e94096ad-d6fc-484b-98ec-eb21b4822b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NSWG Corporate</Template>
  <TotalTime>66</TotalTime>
  <Words>906</Words>
  <Application>Microsoft Office PowerPoint</Application>
  <PresentationFormat>Widescreen</PresentationFormat>
  <Paragraphs>90</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Times New Roman</vt:lpstr>
      <vt:lpstr>Public Sans</vt:lpstr>
      <vt:lpstr>Arial</vt:lpstr>
      <vt:lpstr>Public Sans Light</vt:lpstr>
      <vt:lpstr>NSWG Corporate</vt:lpstr>
      <vt:lpstr>Student Mobile Phone  Management </vt:lpstr>
      <vt:lpstr>Acknowledgement of Country</vt:lpstr>
      <vt:lpstr>What does 'phones turned off and kept out of sight' mean?</vt:lpstr>
      <vt:lpstr>How will the 'off and kept out of sight' system work?</vt:lpstr>
      <vt:lpstr>Why are we implementing this strategy?</vt:lpstr>
      <vt:lpstr>Why are we implementing this strategy? Let's explore how it works in other states.</vt:lpstr>
      <vt:lpstr>Key questions</vt:lpstr>
      <vt:lpstr>PowerPoint Presentation</vt:lpstr>
      <vt:lpstr>PowerPoint Presentation</vt:lpstr>
      <vt:lpstr>PowerPoint Presentation</vt:lpstr>
      <vt:lpstr>How can you help?</vt:lpstr>
      <vt:lpstr>Next steps</vt:lpstr>
      <vt:lpstr>Digital vs IRL (In Real Life)</vt:lpstr>
      <vt:lpstr>What's digital dopamine?</vt:lpstr>
      <vt:lpstr>Exploring digital doom</vt:lpstr>
      <vt:lpstr>How's your health?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Accessibility Instructions 1</dc:title>
  <dc:creator>Anh Ha</dc:creator>
  <cp:lastModifiedBy>Philip Scandizzo</cp:lastModifiedBy>
  <cp:revision>7</cp:revision>
  <dcterms:created xsi:type="dcterms:W3CDTF">2023-06-01T23:42:28Z</dcterms:created>
  <dcterms:modified xsi:type="dcterms:W3CDTF">2023-08-29T03:52:57Z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0x010100317B45A590BBEF49BE429E6B7623E9D5</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SIP_Label_b603dfd7-d93a-4381-a340-2995d8282205_Enabled">
    <vt:lpwstr>true</vt:lpwstr>
  </property>
  <property fmtid="{D5CDD505-2E9C-101B-9397-08002B2CF9AE}" pid="8" name="MSIP_Label_b603dfd7-d93a-4381-a340-2995d8282205_SetDate">
    <vt:lpwstr>2023-07-14T05:51:31Z</vt:lpwstr>
  </property>
  <property fmtid="{D5CDD505-2E9C-101B-9397-08002B2CF9AE}" pid="9" name="MSIP_Label_b603dfd7-d93a-4381-a340-2995d8282205_Method">
    <vt:lpwstr>Standard</vt:lpwstr>
  </property>
  <property fmtid="{D5CDD505-2E9C-101B-9397-08002B2CF9AE}" pid="10" name="MSIP_Label_b603dfd7-d93a-4381-a340-2995d8282205_Name">
    <vt:lpwstr>OFFICIAL</vt:lpwstr>
  </property>
  <property fmtid="{D5CDD505-2E9C-101B-9397-08002B2CF9AE}" pid="11" name="MSIP_Label_b603dfd7-d93a-4381-a340-2995d8282205_SiteId">
    <vt:lpwstr>05a0e69a-418a-47c1-9c25-9387261bf991</vt:lpwstr>
  </property>
  <property fmtid="{D5CDD505-2E9C-101B-9397-08002B2CF9AE}" pid="12" name="MSIP_Label_b603dfd7-d93a-4381-a340-2995d8282205_ActionId">
    <vt:lpwstr>f960ace1-9b7e-471c-abd2-1f1c96c04a23</vt:lpwstr>
  </property>
  <property fmtid="{D5CDD505-2E9C-101B-9397-08002B2CF9AE}" pid="13" name="MSIP_Label_b603dfd7-d93a-4381-a340-2995d8282205_ContentBits">
    <vt:lpwstr>0</vt:lpwstr>
  </property>
</Properties>
</file>